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tif" ContentType="image/t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0" r:id="rId1"/>
  </p:sldMasterIdLst>
  <p:notesMasterIdLst>
    <p:notesMasterId r:id="rId10"/>
  </p:notesMasterIdLst>
  <p:handoutMasterIdLst>
    <p:handoutMasterId r:id="rId11"/>
  </p:handoutMasterIdLst>
  <p:sldIdLst>
    <p:sldId id="468" r:id="rId2"/>
    <p:sldId id="438" r:id="rId3"/>
    <p:sldId id="460" r:id="rId4"/>
    <p:sldId id="402" r:id="rId5"/>
    <p:sldId id="459" r:id="rId6"/>
    <p:sldId id="401" r:id="rId7"/>
    <p:sldId id="476" r:id="rId8"/>
    <p:sldId id="505" r:id="rId9"/>
  </p:sldIdLst>
  <p:sldSz cx="12192000" cy="6858000"/>
  <p:notesSz cx="7099300" cy="10234613"/>
  <p:custDataLst>
    <p:tags r:id="rId1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D5DFFF"/>
    <a:srgbClr val="B9CAFF"/>
    <a:srgbClr val="7999FF"/>
    <a:srgbClr val="0033CC"/>
    <a:srgbClr val="008000"/>
    <a:srgbClr val="FF9999"/>
    <a:srgbClr val="FF3300"/>
    <a:srgbClr val="CC00C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5" autoAdjust="0"/>
    <p:restoredTop sz="75033" autoAdjust="0"/>
  </p:normalViewPr>
  <p:slideViewPr>
    <p:cSldViewPr>
      <p:cViewPr varScale="1">
        <p:scale>
          <a:sx n="95" d="100"/>
          <a:sy n="95" d="100"/>
        </p:scale>
        <p:origin x="15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tags" Target="tags/tag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Estrutura FIFO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98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BFS e DFS, nessa ordem.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2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9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www.saense.com.br/" TargetMode="External"/><Relationship Id="rId5" Type="http://schemas.openxmlformats.org/officeDocument/2006/relationships/hyperlink" Target="https://www.facebook.com/saense/" TargetMode="External"/><Relationship Id="rId6" Type="http://schemas.openxmlformats.org/officeDocument/2006/relationships/hyperlink" Target="http://www.saense.com.br/autores/artigos-publicados-por-hendrik-macedo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árvore</a:t>
            </a:r>
            <a:endParaRPr lang="en-US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8826500" cy="519205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64" y="2514600"/>
            <a:ext cx="4173736" cy="4343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54494" t="41983" r="26617" b="32168"/>
          <a:stretch/>
        </p:blipFill>
        <p:spPr>
          <a:xfrm>
            <a:off x="5890383" y="2756367"/>
            <a:ext cx="2441500" cy="2501962"/>
          </a:xfrm>
          <a:prstGeom prst="ellipse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933" y="2847489"/>
            <a:ext cx="1260400" cy="12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Algoritmo</a:t>
            </a:r>
            <a:r>
              <a:rPr lang="en-US" dirty="0" smtClean="0"/>
              <a:t> de </a:t>
            </a:r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genérico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38600" y="5711003"/>
            <a:ext cx="6660078" cy="83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 smtClean="0"/>
              <a:t>Que </a:t>
            </a:r>
            <a:r>
              <a:rPr lang="en-US" sz="2800" dirty="0" err="1" smtClean="0"/>
              <a:t>nó</a:t>
            </a:r>
            <a:r>
              <a:rPr lang="en-US" sz="2800" dirty="0" smtClean="0"/>
              <a:t> da </a:t>
            </a:r>
            <a:r>
              <a:rPr lang="en-US" sz="2800" dirty="0" err="1" smtClean="0">
                <a:solidFill>
                  <a:schemeClr val="accent1"/>
                </a:solidFill>
              </a:rPr>
              <a:t>fronteira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/>
              <a:t>escolher</a:t>
            </a:r>
            <a:r>
              <a:rPr lang="en-US" sz="2800" dirty="0" smtClean="0"/>
              <a:t> para </a:t>
            </a:r>
            <a:r>
              <a:rPr lang="en-US" sz="2800" dirty="0" err="1" smtClean="0">
                <a:solidFill>
                  <a:schemeClr val="accent2"/>
                </a:solidFill>
              </a:rPr>
              <a:t>expandir</a:t>
            </a:r>
            <a:r>
              <a:rPr lang="en-US" sz="2800" dirty="0" smtClean="0"/>
              <a:t>?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50" y="1371603"/>
            <a:ext cx="12072112" cy="403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ector Reto 6"/>
          <p:cNvCxnSpPr/>
          <p:nvPr/>
        </p:nvCxnSpPr>
        <p:spPr>
          <a:xfrm>
            <a:off x="8146473" y="4581585"/>
            <a:ext cx="251460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472271" y="4572000"/>
            <a:ext cx="1505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smtClean="0">
                <a:solidFill>
                  <a:schemeClr val="accent1"/>
                </a:solidFill>
              </a:rPr>
              <a:t>fronteira</a:t>
            </a:r>
            <a:endParaRPr lang="pt-BR" sz="3600" i="1" dirty="0">
              <a:solidFill>
                <a:schemeClr val="accent1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7467600" y="3686176"/>
            <a:ext cx="1219200" cy="476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2038602" y="4572000"/>
            <a:ext cx="113013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ta para Baixo 2"/>
          <p:cNvSpPr/>
          <p:nvPr/>
        </p:nvSpPr>
        <p:spPr>
          <a:xfrm>
            <a:off x="7543800" y="3810000"/>
            <a:ext cx="533400" cy="2209800"/>
          </a:xfrm>
          <a:prstGeom prst="downArrow">
            <a:avLst/>
          </a:prstGeom>
          <a:solidFill>
            <a:srgbClr val="E2F0D9">
              <a:alpha val="5607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2222" t="15556" r="5555" b="14444"/>
          <a:stretch/>
        </p:blipFill>
        <p:spPr>
          <a:xfrm>
            <a:off x="838200" y="2287734"/>
            <a:ext cx="5504543" cy="3124200"/>
          </a:xfrm>
          <a:prstGeom prst="rect">
            <a:avLst/>
          </a:prstGeom>
        </p:spPr>
      </p:pic>
      <p:sp>
        <p:nvSpPr>
          <p:cNvPr id="7" name="Text Box 194"/>
          <p:cNvSpPr txBox="1">
            <a:spLocks noChangeArrowheads="1"/>
          </p:cNvSpPr>
          <p:nvPr/>
        </p:nvSpPr>
        <p:spPr bwMode="auto">
          <a:xfrm>
            <a:off x="6705600" y="2272617"/>
            <a:ext cx="5220396" cy="3139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Estratégia</a:t>
            </a:r>
            <a:r>
              <a:rPr lang="en-US" sz="3600" i="1" dirty="0" smtClean="0">
                <a:latin typeface="Calibri" pitchFamily="34" charset="0"/>
              </a:rPr>
              <a:t>: </a:t>
            </a:r>
            <a:r>
              <a:rPr lang="en-US" sz="3600" i="1" dirty="0" err="1" smtClean="0">
                <a:solidFill>
                  <a:schemeClr val="accent2"/>
                </a:solidFill>
                <a:latin typeface="Calibri" pitchFamily="34" charset="0"/>
              </a:rPr>
              <a:t>expandir</a:t>
            </a:r>
            <a:r>
              <a:rPr lang="en-US" sz="3600" i="1" dirty="0" smtClean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primeiramente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todos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os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filhos</a:t>
            </a:r>
            <a:r>
              <a:rPr lang="en-US" sz="3600" i="1" dirty="0" smtClean="0">
                <a:latin typeface="Calibri" pitchFamily="34" charset="0"/>
              </a:rPr>
              <a:t> do </a:t>
            </a:r>
            <a:r>
              <a:rPr lang="en-US" sz="3600" i="1" dirty="0" err="1" smtClean="0">
                <a:latin typeface="Calibri" pitchFamily="34" charset="0"/>
              </a:rPr>
              <a:t>nível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mais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acima</a:t>
            </a:r>
            <a:endParaRPr lang="en-US" sz="3600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3600" i="1" dirty="0" err="1" smtClean="0">
                <a:latin typeface="Calibri" pitchFamily="34" charset="0"/>
              </a:rPr>
              <a:t>Implementação</a:t>
            </a:r>
            <a:r>
              <a:rPr lang="en-US" sz="3600" i="1" dirty="0" smtClean="0">
                <a:latin typeface="Calibri" pitchFamily="34" charset="0"/>
              </a:rPr>
              <a:t>: </a:t>
            </a:r>
            <a:r>
              <a:rPr lang="en-US" sz="3600" i="1" dirty="0" err="1" smtClean="0">
                <a:solidFill>
                  <a:schemeClr val="accent1"/>
                </a:solidFill>
                <a:latin typeface="Calibri" pitchFamily="34" charset="0"/>
              </a:rPr>
              <a:t>fronteira</a:t>
            </a:r>
            <a:r>
              <a:rPr lang="en-US" sz="3600" i="1" dirty="0" smtClean="0">
                <a:solidFill>
                  <a:schemeClr val="accent1"/>
                </a:solidFill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é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uma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estrutura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mr-IN" sz="3600" i="1" dirty="0" smtClean="0">
                <a:latin typeface="Calibri" pitchFamily="34" charset="0"/>
              </a:rPr>
              <a:t>…</a:t>
            </a:r>
            <a:r>
              <a:rPr lang="en-US" sz="3600" i="1" dirty="0" smtClean="0">
                <a:latin typeface="Calibri" pitchFamily="34" charset="0"/>
              </a:rPr>
              <a:t> (?)</a:t>
            </a:r>
            <a:endParaRPr lang="en-US" sz="3600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300165" y="3532194"/>
            <a:ext cx="7485063" cy="2325687"/>
            <a:chOff x="39" y="2225"/>
            <a:chExt cx="4715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39" y="2693"/>
              <a:ext cx="74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mtClean="0"/>
                <a:t>Camadas</a:t>
              </a:r>
              <a:endParaRPr lang="en-US" dirty="0"/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6880"/>
          <a:stretch/>
        </p:blipFill>
        <p:spPr>
          <a:xfrm rot="5400000">
            <a:off x="1188499" y="1743723"/>
            <a:ext cx="4023801" cy="4419600"/>
          </a:xfrm>
          <a:prstGeom prst="rect">
            <a:avLst/>
          </a:prstGeom>
        </p:spPr>
      </p:pic>
      <p:sp>
        <p:nvSpPr>
          <p:cNvPr id="5" name="Text Box 194"/>
          <p:cNvSpPr txBox="1">
            <a:spLocks noChangeArrowheads="1"/>
          </p:cNvSpPr>
          <p:nvPr/>
        </p:nvSpPr>
        <p:spPr bwMode="auto">
          <a:xfrm>
            <a:off x="5791200" y="1941622"/>
            <a:ext cx="6134796" cy="381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Estratégia</a:t>
            </a:r>
            <a:r>
              <a:rPr lang="en-US" sz="3600" i="1" dirty="0" smtClean="0">
                <a:latin typeface="Calibri" pitchFamily="34" charset="0"/>
              </a:rPr>
              <a:t>: </a:t>
            </a:r>
            <a:r>
              <a:rPr lang="en-US" sz="3600" i="1" dirty="0" err="1" smtClean="0">
                <a:solidFill>
                  <a:schemeClr val="accent2"/>
                </a:solidFill>
                <a:latin typeface="Calibri" pitchFamily="34" charset="0"/>
              </a:rPr>
              <a:t>expandir</a:t>
            </a:r>
            <a:r>
              <a:rPr lang="en-US" sz="3600" i="1" dirty="0" smtClean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primeiramente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cada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uma</a:t>
            </a:r>
            <a:r>
              <a:rPr lang="en-US" sz="3600" i="1" dirty="0" smtClean="0">
                <a:latin typeface="Calibri" pitchFamily="34" charset="0"/>
              </a:rPr>
              <a:t> das </a:t>
            </a:r>
            <a:r>
              <a:rPr lang="en-US" sz="3600" i="1" dirty="0" err="1" smtClean="0">
                <a:latin typeface="Calibri" pitchFamily="34" charset="0"/>
              </a:rPr>
              <a:t>ramificações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até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sua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4400" i="1" dirty="0" err="1" smtClean="0">
                <a:latin typeface="Calibri" pitchFamily="34" charset="0"/>
              </a:rPr>
              <a:t>profundidade</a:t>
            </a:r>
            <a:r>
              <a:rPr lang="en-US" sz="44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máxima</a:t>
            </a:r>
            <a:endParaRPr lang="en-US" sz="3600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3600" i="1" dirty="0" err="1" smtClean="0">
                <a:latin typeface="Calibri" pitchFamily="34" charset="0"/>
              </a:rPr>
              <a:t>Implementação</a:t>
            </a:r>
            <a:r>
              <a:rPr lang="en-US" sz="3600" i="1" dirty="0" smtClean="0">
                <a:latin typeface="Calibri" pitchFamily="34" charset="0"/>
              </a:rPr>
              <a:t>: </a:t>
            </a:r>
            <a:r>
              <a:rPr lang="en-US" sz="3600" i="1" dirty="0" err="1" smtClean="0">
                <a:solidFill>
                  <a:schemeClr val="accent1"/>
                </a:solidFill>
                <a:latin typeface="Calibri" pitchFamily="34" charset="0"/>
              </a:rPr>
              <a:t>fronteira</a:t>
            </a:r>
            <a:r>
              <a:rPr lang="en-US" sz="3600" i="1" dirty="0" smtClean="0">
                <a:solidFill>
                  <a:schemeClr val="accent1"/>
                </a:solidFill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é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uma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dirty="0" err="1" smtClean="0">
                <a:latin typeface="Calibri" pitchFamily="34" charset="0"/>
              </a:rPr>
              <a:t>estrutura</a:t>
            </a:r>
            <a:r>
              <a:rPr lang="en-US" sz="3600" i="1" dirty="0" smtClean="0">
                <a:latin typeface="Calibri" pitchFamily="34" charset="0"/>
              </a:rPr>
              <a:t> </a:t>
            </a:r>
            <a:r>
              <a:rPr lang="en-US" sz="3600" i="1" u="sng" dirty="0" smtClean="0">
                <a:latin typeface="Calibri" pitchFamily="34" charset="0"/>
              </a:rPr>
              <a:t>LIFO</a:t>
            </a:r>
            <a:endParaRPr lang="en-US" sz="3600" i="1" u="sng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 (DFS)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b="1" dirty="0" smtClean="0"/>
              <a:t>Q: </a:t>
            </a:r>
            <a:r>
              <a:rPr lang="en-US" dirty="0" smtClean="0"/>
              <a:t>DFS vs BFS;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? 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7414" y="1846680"/>
            <a:ext cx="4538985" cy="3355307"/>
          </a:xfrm>
          <a:prstGeom prst="rect">
            <a:avLst/>
          </a:prstGeom>
        </p:spPr>
      </p:pic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600" y="1693657"/>
            <a:ext cx="4760697" cy="35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Divulgação científic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chemeClr val="tx1"/>
                </a:solidFill>
              </a:rPr>
              <a:t>Divulgação científica</a:t>
            </a:r>
          </a:p>
        </p:txBody>
      </p:sp>
      <p:sp>
        <p:nvSpPr>
          <p:cNvPr id="263" name="Número do Slide"/>
          <p:cNvSpPr>
            <a:spLocks noGrp="1"/>
          </p:cNvSpPr>
          <p:nvPr>
            <p:ph type="sldNum" sz="quarter" idx="4294967295"/>
          </p:nvPr>
        </p:nvSpPr>
        <p:spPr>
          <a:xfrm>
            <a:off x="8750027" y="6250001"/>
            <a:ext cx="2840445" cy="185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8F8F8F">
                    <a:lumOff val="44000"/>
                  </a:srgbClr>
                </a:solidFill>
              </a:rPr>
              <a:pPr/>
              <a:t>8</a:t>
            </a:fld>
            <a:endParaRPr>
              <a:solidFill>
                <a:srgbClr val="8F8F8F">
                  <a:lumOff val="44000"/>
                </a:srgbClr>
              </a:solidFill>
            </a:endParaRPr>
          </a:p>
        </p:txBody>
      </p:sp>
      <p:pic>
        <p:nvPicPr>
          <p:cNvPr id="26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9877" y="1551355"/>
            <a:ext cx="2481743" cy="248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9187" y="1547401"/>
            <a:ext cx="5833735" cy="248959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http://www.saense.com.br"/>
          <p:cNvSpPr/>
          <p:nvPr/>
        </p:nvSpPr>
        <p:spPr>
          <a:xfrm>
            <a:off x="4757166" y="3234133"/>
            <a:ext cx="2268594" cy="34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633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http://www.saense.com.br</a:t>
            </a:r>
          </a:p>
        </p:txBody>
      </p:sp>
      <p:sp>
        <p:nvSpPr>
          <p:cNvPr id="267" name="https://www.facebook.com/saense/"/>
          <p:cNvSpPr/>
          <p:nvPr/>
        </p:nvSpPr>
        <p:spPr>
          <a:xfrm>
            <a:off x="4747386" y="3499573"/>
            <a:ext cx="3004372" cy="34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633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https://www.facebook.com/saense/</a:t>
            </a:r>
          </a:p>
        </p:txBody>
      </p:sp>
      <p:sp>
        <p:nvSpPr>
          <p:cNvPr id="268" name="Hendrik Macedo…"/>
          <p:cNvSpPr/>
          <p:nvPr/>
        </p:nvSpPr>
        <p:spPr>
          <a:xfrm>
            <a:off x="2069956" y="4426437"/>
            <a:ext cx="5901190" cy="7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/>
          <a:p>
            <a:pPr defTabSz="457207">
              <a:defRPr sz="1600" b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b="1" dirty="0">
                <a:solidFill>
                  <a:srgbClr val="323333"/>
                </a:solidFill>
                <a:sym typeface="Helvetica"/>
              </a:rPr>
              <a:t>Hendrik Macedo</a:t>
            </a:r>
            <a:endParaRPr sz="1452" dirty="0">
              <a:solidFill>
                <a:srgbClr val="323333"/>
              </a:solidFill>
              <a:sym typeface="Helvetica"/>
            </a:endParaRPr>
          </a:p>
          <a:p>
            <a:pPr defTabSz="457207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i="1" dirty="0">
                <a:solidFill>
                  <a:srgbClr val="323333"/>
                </a:solidFill>
                <a:sym typeface="Helvetica"/>
              </a:rPr>
              <a:t>Escreve sobre </a:t>
            </a:r>
            <a:r>
              <a:rPr sz="1452" i="1" u="sng" dirty="0">
                <a:solidFill>
                  <a:srgbClr val="323333"/>
                </a:solidFill>
                <a:sym typeface="Helvetica"/>
              </a:rPr>
              <a:t>Inteligência Artificial</a:t>
            </a:r>
            <a:r>
              <a:rPr sz="1452" i="1" dirty="0">
                <a:solidFill>
                  <a:srgbClr val="323333"/>
                </a:solidFill>
                <a:sym typeface="Helvetica"/>
              </a:rPr>
              <a:t> no Saense.</a:t>
            </a:r>
          </a:p>
          <a:p>
            <a:pPr defTabSz="457207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i="1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sym typeface="Helvetica"/>
                <a:hlinkClick r:id="rId6"/>
              </a:rPr>
              <a:t>http://www.saense.com.br/autores/artigos-publicados-por-hendrik-macedo/</a:t>
            </a:r>
          </a:p>
        </p:txBody>
      </p:sp>
    </p:spTree>
    <p:extLst>
      <p:ext uri="{BB962C8B-B14F-4D97-AF65-F5344CB8AC3E}">
        <p14:creationId xmlns:p14="http://schemas.microsoft.com/office/powerpoint/2010/main" val="105848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38117</TotalTime>
  <Words>207</Words>
  <Application>Microsoft Macintosh PowerPoint</Application>
  <PresentationFormat>Widescreen</PresentationFormat>
  <Paragraphs>116</Paragraphs>
  <Slides>8</Slides>
  <Notes>2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Helvetica</vt:lpstr>
      <vt:lpstr>Times New Roman</vt:lpstr>
      <vt:lpstr>Arial</vt:lpstr>
      <vt:lpstr>Tema do Office</vt:lpstr>
      <vt:lpstr>Busca em árvore</vt:lpstr>
      <vt:lpstr>Algoritmo de busca genérico</vt:lpstr>
      <vt:lpstr>Breadth-First Search (BFS)</vt:lpstr>
      <vt:lpstr>Breadth-First Search</vt:lpstr>
      <vt:lpstr>Depth-First Search (DFS)</vt:lpstr>
      <vt:lpstr>Depth-First Search (DFS)</vt:lpstr>
      <vt:lpstr>Q: DFS vs BFS; Quem é quem abaixo? </vt:lpstr>
      <vt:lpstr>Divulgação científica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Hendrik Macedo</cp:lastModifiedBy>
  <cp:revision>2043</cp:revision>
  <cp:lastPrinted>2014-01-23T07:59:40Z</cp:lastPrinted>
  <dcterms:created xsi:type="dcterms:W3CDTF">2004-08-27T04:16:05Z</dcterms:created>
  <dcterms:modified xsi:type="dcterms:W3CDTF">2018-10-24T16:53:43Z</dcterms:modified>
</cp:coreProperties>
</file>